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88" r:id="rId5"/>
    <p:sldId id="289" r:id="rId6"/>
    <p:sldId id="290" r:id="rId7"/>
    <p:sldId id="292" r:id="rId8"/>
    <p:sldId id="291" r:id="rId9"/>
    <p:sldId id="293" r:id="rId10"/>
    <p:sldId id="284" r:id="rId11"/>
    <p:sldId id="29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073ACE-FD1C-D9A9-7A49-1BF632183344}" v="9" dt="2024-09-02T14:46:48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>
        <p:scale>
          <a:sx n="94" d="100"/>
          <a:sy n="94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Jones" userId="S::frances.jones@stockport.gov.uk::3ac7b5b9-b8f2-4588-be21-33b8268fe9fc" providerId="AD" clId="Web-{B7073ACE-FD1C-D9A9-7A49-1BF632183344}"/>
    <pc:docChg chg="modSld">
      <pc:chgData name="Frances Jones" userId="S::frances.jones@stockport.gov.uk::3ac7b5b9-b8f2-4588-be21-33b8268fe9fc" providerId="AD" clId="Web-{B7073ACE-FD1C-D9A9-7A49-1BF632183344}" dt="2024-09-02T14:46:46.255" v="3" actId="20577"/>
      <pc:docMkLst>
        <pc:docMk/>
      </pc:docMkLst>
      <pc:sldChg chg="modSp">
        <pc:chgData name="Frances Jones" userId="S::frances.jones@stockport.gov.uk::3ac7b5b9-b8f2-4588-be21-33b8268fe9fc" providerId="AD" clId="Web-{B7073ACE-FD1C-D9A9-7A49-1BF632183344}" dt="2024-09-02T14:46:46.255" v="3" actId="20577"/>
        <pc:sldMkLst>
          <pc:docMk/>
          <pc:sldMk cId="348765433" sldId="291"/>
        </pc:sldMkLst>
        <pc:spChg chg="mod">
          <ac:chgData name="Frances Jones" userId="S::frances.jones@stockport.gov.uk::3ac7b5b9-b8f2-4588-be21-33b8268fe9fc" providerId="AD" clId="Web-{B7073ACE-FD1C-D9A9-7A49-1BF632183344}" dt="2024-09-02T14:46:46.255" v="3" actId="20577"/>
          <ac:spMkLst>
            <pc:docMk/>
            <pc:sldMk cId="348765433" sldId="291"/>
            <ac:spMk id="8" creationId="{99D14528-2567-87C4-3D76-6076178944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BCB34-30A3-415D-8583-658775B61592}" type="datetimeFigureOut">
              <a:rPr lang="en-GB" smtClean="0"/>
              <a:t>02/09/2024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BC65D-884C-4C3A-BE15-C7C55D38A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88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34C37-3D13-C24D-B7A2-D25EB0B127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9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4C37-3D13-C24D-B7A2-D25EB0B127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4C37-3D13-C24D-B7A2-D25EB0B127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7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BC65D-884C-4C3A-BE15-C7C55D38AC8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4C37-3D13-C24D-B7A2-D25EB0B127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74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BC65D-884C-4C3A-BE15-C7C55D38AC8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966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4C37-3D13-C24D-B7A2-D25EB0B127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9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34C37-3D13-C24D-B7A2-D25EB0B127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5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FC7C4-E6F8-863B-CA8F-8F6F31966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9D2CC-7272-0A56-7749-01635DE04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E29EF-70BB-9B2F-B2E6-184EBA8E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9289-DAE4-8846-93DC-C1BCC19E1736}" type="datetime1">
              <a:rPr lang="en-GB" smtClean="0"/>
              <a:t>02/09/2024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E6F40-295E-6640-9724-139EA24C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51D34-6D5B-B875-D914-AD807013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1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7C2C4-1A6F-84BE-31CA-5F4EB673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CC20B-6C7F-8CE6-5CCC-9D2908791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4E681-97F0-59A9-9933-9FBA8F97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A5E9-9836-6D44-A927-A8ADB2F1C276}" type="datetime1">
              <a:rPr lang="en-GB" smtClean="0"/>
              <a:t>02/09/2024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3B9D5-5865-9D69-1FE2-1E991EF5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3A28-D6A0-8F85-F46C-37C87CF2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A34C8-438D-6077-BACF-A3DD65D75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BD6E-B5D6-4C35-9734-209F95966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7B9EA-2675-C769-96CB-638EFAF7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361A-5B00-1C45-A062-944DC00E9D93}" type="datetime1">
              <a:rPr lang="en-GB" smtClean="0"/>
              <a:t>02/09/2024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0F27E-A7CD-D815-FA30-A91E5DFF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2726C-FEF6-A13B-A178-1249A21F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3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8E1B-0228-6182-9BD6-304BBD8F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FCD7-EC6C-8D1B-D064-DC8A80D85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A5ED3-9362-97DA-0CAD-76082B3A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7622-4662-1D43-A1D5-FC10DFC55362}" type="datetime1">
              <a:rPr lang="en-GB" smtClean="0"/>
              <a:t>02/09/2024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89A82-48D2-132E-CEDA-7CDFF206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B39A-1685-ABBD-83F3-3D9C7042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4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88A37-4359-4E5A-E31A-3F189B22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EA020-39EF-E781-F4EA-885C9E26F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632E5-0A79-913F-1E20-F50DB8666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7F7E-126C-CD4C-82E1-7F278E0877E1}" type="datetime1">
              <a:rPr lang="en-GB" smtClean="0"/>
              <a:t>02/09/2024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25F9E-F95D-51A7-208B-8D5B7A3E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1930A-0A12-D23F-4A9E-7832DA50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0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2EE-6292-C9E4-53BE-397A4ACC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06351-4A46-16E3-4D0E-20445EFCA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C714E-6CF8-9CCB-5C1F-B4AD90D80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84903-C65E-6B62-ED55-378F9B1C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8607-24E6-094D-A4C9-AEE081231D87}" type="datetime1">
              <a:rPr lang="en-GB" smtClean="0"/>
              <a:t>02/09/2024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A8715-4C81-06C9-D749-75E6ABA6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4F80B-5AE0-8F1A-7DB4-FDF7814B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8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4C5B-A916-5391-BD58-D673E91D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4C81D-1791-40B7-89F2-E3556EB00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8C6DC-3F72-A8D0-D5CB-E0E56C504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904A-6C73-6028-269A-CD03A3BED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8F1898-EE61-236E-2139-42FCFBA1D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77D06A-95C3-0DAB-4077-F5C96736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EF9D-05FA-9F46-A78C-5B4C2D882B8D}" type="datetime1">
              <a:rPr lang="en-GB" smtClean="0"/>
              <a:t>02/09/2024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AD8170-3B52-2F6B-B010-462D4372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D58E7B-36A5-F19C-9502-87D6E46E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3AB6-5AEE-1A69-1B11-09491C42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C6206-5595-6EE7-6DA7-6DC1D9C80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7D9F-BBFE-594C-8F20-9D5AC1930B00}" type="datetime1">
              <a:rPr lang="en-GB" smtClean="0"/>
              <a:t>02/09/2024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B2CDA-72B4-0865-5A1E-57F38932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EDE84-78BB-EDA3-DE6F-6DC0D9F8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5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4F57A-3743-C977-FCE2-81BE715E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80B4-9EF6-EF4F-8D37-54DA5C77AF7B}" type="datetime1">
              <a:rPr lang="en-GB" smtClean="0"/>
              <a:t>02/09/2024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75818-45C1-42E8-CB7B-DADA0071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EE9B5-6D0D-2EEA-2997-262159C2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4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73A8-5E5A-C85E-A9C3-76E1AADFA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3D97-CB60-C522-072F-BD4C6A8A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19B42-2DAE-5AF0-7838-B15D9FD2E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E9ED1-7797-41C8-9194-292B33E7D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C4AB5-9D2A-2F42-853C-9D2A01BB5625}" type="datetime1">
              <a:rPr lang="en-GB" smtClean="0"/>
              <a:t>02/09/2024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2E6D7-CB7B-DB32-C81E-BF274ED7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FAA03-D3D8-BCE3-AC01-3AA0D66D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72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50513-CB19-661C-BA4C-3CCC92C0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EDA291-66F4-1926-C888-7F4BCCC967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1EFFB-88D5-442D-7BCC-62E4954F0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017B9-E2CE-85AD-95F9-14B9E3A1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15C0-A10D-A847-A436-18DB8FD6B066}" type="datetime1">
              <a:rPr lang="en-GB" smtClean="0"/>
              <a:t>02/09/2024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D6D79-D623-F001-1097-DD242319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3057B-6EFB-07EF-2284-7BD6D954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3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C1B26-97FE-1520-811E-13DE158E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84A90-BFB2-218E-DB41-973F6F3CF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15028-E173-5840-592D-73DB54DEB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F0827-F182-C14F-9009-E3ED14D02903}" type="datetime1">
              <a:rPr lang="en-GB" smtClean="0"/>
              <a:t>02/09/2024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0E1ED-9FC8-8B2C-7590-6A85190DE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3425F-CC1E-8EB3-F26B-045510C24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8F4C8-5063-BF4E-8E77-A0B63239A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leighanna.ofarrell@stockport.gov.uk" TargetMode="Externa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EBD163F5-E38B-A5D2-4D20-E5750A089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7" b="156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7C25D0-4A6E-1832-F692-EE1758034037}"/>
              </a:ext>
            </a:extLst>
          </p:cNvPr>
          <p:cNvSpPr/>
          <p:nvPr/>
        </p:nvSpPr>
        <p:spPr>
          <a:xfrm>
            <a:off x="-1" y="-1"/>
            <a:ext cx="12191999" cy="6858001"/>
          </a:xfrm>
          <a:prstGeom prst="rect">
            <a:avLst/>
          </a:prstGeom>
          <a:solidFill>
            <a:srgbClr val="373D8F">
              <a:alpha val="535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51F14A2B-F275-3A44-663C-64B19B9EAA00}"/>
              </a:ext>
            </a:extLst>
          </p:cNvPr>
          <p:cNvSpPr/>
          <p:nvPr/>
        </p:nvSpPr>
        <p:spPr>
          <a:xfrm flipH="1">
            <a:off x="2432115" y="4594592"/>
            <a:ext cx="9759885" cy="2263408"/>
          </a:xfrm>
          <a:prstGeom prst="round1Rect">
            <a:avLst>
              <a:gd name="adj" fmla="val 27677"/>
            </a:avLst>
          </a:prstGeom>
          <a:solidFill>
            <a:srgbClr val="373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14528-2567-87C4-3D76-60761789444B}"/>
              </a:ext>
            </a:extLst>
          </p:cNvPr>
          <p:cNvSpPr txBox="1"/>
          <p:nvPr/>
        </p:nvSpPr>
        <p:spPr>
          <a:xfrm>
            <a:off x="2831086" y="5305081"/>
            <a:ext cx="910775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Digitally enabled places: 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Innovation Deep Dive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A2C6B-EA3B-10BE-97B0-6BA6500D53CA}"/>
              </a:ext>
            </a:extLst>
          </p:cNvPr>
          <p:cNvSpPr txBox="1"/>
          <p:nvPr/>
        </p:nvSpPr>
        <p:spPr>
          <a:xfrm>
            <a:off x="2831087" y="5028082"/>
            <a:ext cx="3016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DCE1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Stockport MDC Board update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DCE1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C97502-5068-978F-F7FC-D63A713C2C3A}"/>
              </a:ext>
            </a:extLst>
          </p:cNvPr>
          <p:cNvGrpSpPr/>
          <p:nvPr/>
        </p:nvGrpSpPr>
        <p:grpSpPr>
          <a:xfrm>
            <a:off x="369628" y="276663"/>
            <a:ext cx="1824932" cy="633922"/>
            <a:chOff x="10796996" y="-589285"/>
            <a:chExt cx="1395004" cy="63392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A32FDF2-DE9D-4E2D-E4C7-490F604C7769}"/>
                </a:ext>
              </a:extLst>
            </p:cNvPr>
            <p:cNvSpPr/>
            <p:nvPr/>
          </p:nvSpPr>
          <p:spPr>
            <a:xfrm>
              <a:off x="10796996" y="-589285"/>
              <a:ext cx="1395004" cy="329126"/>
            </a:xfrm>
            <a:prstGeom prst="roundRect">
              <a:avLst>
                <a:gd name="adj" fmla="val 50000"/>
              </a:avLst>
            </a:prstGeom>
            <a:solidFill>
              <a:srgbClr val="2F45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D8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72EBF9-D7C6-6574-E89C-AB877903B456}"/>
                </a:ext>
              </a:extLst>
            </p:cNvPr>
            <p:cNvSpPr txBox="1"/>
            <p:nvPr/>
          </p:nvSpPr>
          <p:spPr>
            <a:xfrm>
              <a:off x="10944486" y="-555527"/>
              <a:ext cx="110002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>
                  <a:solidFill>
                    <a:prstClr val="white"/>
                  </a:solidFill>
                  <a:latin typeface="Corbel" panose="020B0503020204020204" pitchFamily="34" charset="0"/>
                </a:rPr>
                <a:t>13</a:t>
              </a:r>
              <a:r>
                <a:rPr lang="en-GB" sz="1100" b="1" baseline="30000" dirty="0">
                  <a:solidFill>
                    <a:prstClr val="white"/>
                  </a:solidFill>
                  <a:latin typeface="Corbel" panose="020B0503020204020204" pitchFamily="34" charset="0"/>
                </a:rPr>
                <a:t>th</a:t>
              </a:r>
              <a:r>
                <a:rPr lang="en-GB" sz="1100" b="1" dirty="0">
                  <a:solidFill>
                    <a:prstClr val="white"/>
                  </a:solidFill>
                  <a:latin typeface="Corbel" panose="020B0503020204020204" pitchFamily="34" charset="0"/>
                </a:rPr>
                <a:t> September 2024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4F730B-1C23-328F-BEEE-0C22F18B3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239" y="330795"/>
            <a:ext cx="2192599" cy="455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DDAD6A-3E75-E33F-EB8C-9DA12B55847B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  <a:hlinkClick r:id="rId5"/>
              </a:rPr>
              <a:t>leighanna.ofarrell@stockport.gov.uk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and password: Stockport123!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96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6A5E72-59C6-F8A4-8C26-A434D9EFB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46"/>
          <a:stretch/>
        </p:blipFill>
        <p:spPr>
          <a:xfrm>
            <a:off x="-72189" y="-21421"/>
            <a:ext cx="11780371" cy="6877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693552-3681-0532-D601-848B5CEFD958}"/>
              </a:ext>
            </a:extLst>
          </p:cNvPr>
          <p:cNvSpPr txBox="1"/>
          <p:nvPr/>
        </p:nvSpPr>
        <p:spPr>
          <a:xfrm>
            <a:off x="357264" y="1220702"/>
            <a:ext cx="869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F45F0"/>
                </a:solidFill>
                <a:latin typeface="Corbel" panose="020B0503020204020204" pitchFamily="34" charset="0"/>
              </a:rPr>
              <a:t>Context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4077C-4D7D-03D9-D4AB-D550266FD816}"/>
              </a:ext>
            </a:extLst>
          </p:cNvPr>
          <p:cNvSpPr txBox="1"/>
          <p:nvPr/>
        </p:nvSpPr>
        <p:spPr>
          <a:xfrm>
            <a:off x="384422" y="2107936"/>
            <a:ext cx="73066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800" dirty="0"/>
              <a:t>The MDC commissioned WSP to help us develop an overarching approach to digital innovation.</a:t>
            </a:r>
          </a:p>
          <a:p>
            <a:pPr>
              <a:lnSpc>
                <a:spcPts val="3000"/>
              </a:lnSpc>
            </a:pPr>
            <a:endParaRPr lang="en-US" sz="2800" dirty="0">
              <a:solidFill>
                <a:srgbClr val="373D8F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DA8CB-7364-AF50-39CA-E34156004368}"/>
              </a:ext>
            </a:extLst>
          </p:cNvPr>
          <p:cNvSpPr txBox="1"/>
          <p:nvPr/>
        </p:nvSpPr>
        <p:spPr>
          <a:xfrm>
            <a:off x="357264" y="3290182"/>
            <a:ext cx="7306698" cy="226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20"/>
              </a:lnSpc>
              <a:spcAft>
                <a:spcPts val="800"/>
              </a:spcAft>
              <a:buClr>
                <a:srgbClr val="2F45F0"/>
              </a:buClr>
              <a:buFont typeface="Arial" panose="020B0604020202020204" pitchFamily="34" charset="0"/>
              <a:buChar char="•"/>
            </a:pPr>
            <a:r>
              <a:rPr lang="en-GB" b="1" dirty="0"/>
              <a:t>Innovation as a Core Principle</a:t>
            </a:r>
            <a:r>
              <a:rPr lang="en-GB" dirty="0"/>
              <a:t>: Since 2019, innovation has been central to MDC's strategy </a:t>
            </a:r>
          </a:p>
          <a:p>
            <a:pPr marL="285750" indent="-285750">
              <a:lnSpc>
                <a:spcPts val="2220"/>
              </a:lnSpc>
              <a:spcAft>
                <a:spcPts val="800"/>
              </a:spcAft>
              <a:buClr>
                <a:srgbClr val="2F45F0"/>
              </a:buClr>
              <a:buFont typeface="Arial" panose="020B0604020202020204" pitchFamily="34" charset="0"/>
              <a:buChar char="•"/>
            </a:pPr>
            <a:r>
              <a:rPr lang="en-GB" b="1" dirty="0"/>
              <a:t>Strategic Focus</a:t>
            </a:r>
            <a:r>
              <a:rPr lang="en-GB" dirty="0"/>
              <a:t>: Vision for Town Centre West as a ‘digitally enabled neighbourhood’ </a:t>
            </a:r>
          </a:p>
          <a:p>
            <a:pPr marL="285750" indent="-285750">
              <a:lnSpc>
                <a:spcPts val="2220"/>
              </a:lnSpc>
              <a:spcAft>
                <a:spcPts val="800"/>
              </a:spcAft>
              <a:buClr>
                <a:srgbClr val="2F45F0"/>
              </a:buClr>
              <a:buFont typeface="Arial" panose="020B0604020202020204" pitchFamily="34" charset="0"/>
              <a:buChar char="•"/>
            </a:pPr>
            <a:r>
              <a:rPr lang="en-GB" b="1" dirty="0"/>
              <a:t>A testbed for innovation</a:t>
            </a:r>
            <a:r>
              <a:rPr lang="en-GB" dirty="0"/>
              <a:t>: Town Centre West is positioned as a leader in adopting new approaches to town centre living, ensuring long-term relevance.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E0134A-A378-DF29-D35C-9A56A3684C75}"/>
              </a:ext>
            </a:extLst>
          </p:cNvPr>
          <p:cNvGrpSpPr/>
          <p:nvPr/>
        </p:nvGrpSpPr>
        <p:grpSpPr>
          <a:xfrm>
            <a:off x="878153" y="230855"/>
            <a:ext cx="2076715" cy="388411"/>
            <a:chOff x="878153" y="230855"/>
            <a:chExt cx="2076715" cy="38841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7F930BC-BC03-0E8B-AA57-AE23394D36F5}"/>
                </a:ext>
              </a:extLst>
            </p:cNvPr>
            <p:cNvSpPr/>
            <p:nvPr/>
          </p:nvSpPr>
          <p:spPr>
            <a:xfrm>
              <a:off x="878864" y="230855"/>
              <a:ext cx="2076004" cy="388411"/>
            </a:xfrm>
            <a:prstGeom prst="roundRect">
              <a:avLst>
                <a:gd name="adj" fmla="val 50000"/>
              </a:avLst>
            </a:prstGeom>
            <a:solidFill>
              <a:srgbClr val="DCE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73D8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0CF999-F213-B532-A239-D8E43149D67C}"/>
                </a:ext>
              </a:extLst>
            </p:cNvPr>
            <p:cNvSpPr txBox="1"/>
            <p:nvPr/>
          </p:nvSpPr>
          <p:spPr>
            <a:xfrm>
              <a:off x="878153" y="325773"/>
              <a:ext cx="20767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>
                  <a:solidFill>
                    <a:srgbClr val="373D8F"/>
                  </a:solidFill>
                  <a:latin typeface="Corbel" panose="020B0503020204020204" pitchFamily="34" charset="0"/>
                </a:rPr>
                <a:t>Innovation Deep Dive update</a:t>
              </a:r>
              <a:endParaRPr lang="en-US" sz="800" b="1" dirty="0">
                <a:solidFill>
                  <a:srgbClr val="373D8F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BA5BC5F-CD84-70F2-11F2-EEC701872E1C}"/>
              </a:ext>
            </a:extLst>
          </p:cNvPr>
          <p:cNvSpPr/>
          <p:nvPr/>
        </p:nvSpPr>
        <p:spPr>
          <a:xfrm>
            <a:off x="448198" y="245779"/>
            <a:ext cx="307983" cy="307983"/>
          </a:xfrm>
          <a:prstGeom prst="ellipse">
            <a:avLst/>
          </a:prstGeom>
          <a:solidFill>
            <a:srgbClr val="373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3F985-66DE-60F6-1967-6141D1DACE4D}"/>
              </a:ext>
            </a:extLst>
          </p:cNvPr>
          <p:cNvSpPr txBox="1"/>
          <p:nvPr/>
        </p:nvSpPr>
        <p:spPr>
          <a:xfrm>
            <a:off x="448198" y="245779"/>
            <a:ext cx="32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ED63AFB-38FA-DF4D-89D4-BF0C3BC65C2C}" type="slidenum">
              <a:rPr lang="en-US" sz="1200" smtClean="0">
                <a:solidFill>
                  <a:schemeClr val="bg1"/>
                </a:solidFill>
                <a:latin typeface="Corbel" panose="020B0503020204020204" pitchFamily="34" charset="0"/>
              </a:rPr>
              <a:pPr algn="ctr"/>
              <a:t>2</a:t>
            </a:fld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F84F8C-908F-064F-40CE-6FEAADD7905D}"/>
              </a:ext>
            </a:extLst>
          </p:cNvPr>
          <p:cNvSpPr/>
          <p:nvPr/>
        </p:nvSpPr>
        <p:spPr>
          <a:xfrm>
            <a:off x="401647" y="196250"/>
            <a:ext cx="401085" cy="401085"/>
          </a:xfrm>
          <a:prstGeom prst="ellipse">
            <a:avLst/>
          </a:prstGeom>
          <a:noFill/>
          <a:ln w="9525">
            <a:solidFill>
              <a:srgbClr val="373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0BE7D2-E532-5775-62D1-79B9AE293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303" y="196250"/>
            <a:ext cx="3882009" cy="47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3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D8B8A6-3495-A656-F17C-57F4E41FB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7" t="7741" r="-34407" b="774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FBB7B3-B8BC-DC3D-C6D4-58B46A2F3647}"/>
              </a:ext>
            </a:extLst>
          </p:cNvPr>
          <p:cNvSpPr/>
          <p:nvPr/>
        </p:nvSpPr>
        <p:spPr>
          <a:xfrm>
            <a:off x="-1" y="-1"/>
            <a:ext cx="12191999" cy="6858001"/>
          </a:xfrm>
          <a:prstGeom prst="rect">
            <a:avLst/>
          </a:prstGeom>
          <a:solidFill>
            <a:srgbClr val="373D8F">
              <a:alpha val="535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51F14A2B-F275-3A44-663C-64B19B9EAA00}"/>
              </a:ext>
            </a:extLst>
          </p:cNvPr>
          <p:cNvSpPr/>
          <p:nvPr/>
        </p:nvSpPr>
        <p:spPr>
          <a:xfrm flipH="1">
            <a:off x="6579907" y="-1"/>
            <a:ext cx="5612091" cy="6858001"/>
          </a:xfrm>
          <a:prstGeom prst="round1Rect">
            <a:avLst>
              <a:gd name="adj" fmla="val 27677"/>
            </a:avLst>
          </a:prstGeom>
          <a:solidFill>
            <a:srgbClr val="373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14528-2567-87C4-3D76-60761789444B}"/>
              </a:ext>
            </a:extLst>
          </p:cNvPr>
          <p:cNvSpPr txBox="1"/>
          <p:nvPr/>
        </p:nvSpPr>
        <p:spPr>
          <a:xfrm>
            <a:off x="7109382" y="2974156"/>
            <a:ext cx="4749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GB" sz="4400" b="1" dirty="0">
                <a:solidFill>
                  <a:schemeClr val="bg1"/>
                </a:solidFill>
                <a:latin typeface="Corbel" panose="020B0503020204020204" pitchFamily="34" charset="0"/>
              </a:rPr>
              <a:t>WSP Recommendations</a:t>
            </a:r>
            <a:endParaRPr lang="en-US" sz="4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C97502-5068-978F-F7FC-D63A713C2C3A}"/>
              </a:ext>
            </a:extLst>
          </p:cNvPr>
          <p:cNvGrpSpPr/>
          <p:nvPr/>
        </p:nvGrpSpPr>
        <p:grpSpPr>
          <a:xfrm>
            <a:off x="9956800" y="6252211"/>
            <a:ext cx="1902120" cy="633922"/>
            <a:chOff x="10796996" y="-589285"/>
            <a:chExt cx="1395004" cy="63392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A32FDF2-DE9D-4E2D-E4C7-490F604C7769}"/>
                </a:ext>
              </a:extLst>
            </p:cNvPr>
            <p:cNvSpPr/>
            <p:nvPr/>
          </p:nvSpPr>
          <p:spPr>
            <a:xfrm>
              <a:off x="10796996" y="-589285"/>
              <a:ext cx="1395004" cy="329126"/>
            </a:xfrm>
            <a:prstGeom prst="roundRect">
              <a:avLst>
                <a:gd name="adj" fmla="val 50000"/>
              </a:avLst>
            </a:prstGeom>
            <a:solidFill>
              <a:srgbClr val="DCE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73D8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72EBF9-D7C6-6574-E89C-AB877903B456}"/>
                </a:ext>
              </a:extLst>
            </p:cNvPr>
            <p:cNvSpPr txBox="1"/>
            <p:nvPr/>
          </p:nvSpPr>
          <p:spPr>
            <a:xfrm>
              <a:off x="10944486" y="-555527"/>
              <a:ext cx="110002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2F45F0"/>
                  </a:solidFill>
                  <a:latin typeface="Corbel" panose="020B0503020204020204" pitchFamily="34" charset="0"/>
                </a:rPr>
                <a:t>13</a:t>
              </a:r>
              <a:r>
                <a:rPr lang="en-GB" sz="1100" b="1" baseline="30000" dirty="0">
                  <a:solidFill>
                    <a:srgbClr val="2F45F0"/>
                  </a:solidFill>
                  <a:latin typeface="Corbel" panose="020B0503020204020204" pitchFamily="34" charset="0"/>
                </a:rPr>
                <a:t>th</a:t>
              </a:r>
              <a:r>
                <a:rPr lang="en-GB" sz="1100" b="1" dirty="0">
                  <a:solidFill>
                    <a:srgbClr val="2F45F0"/>
                  </a:solidFill>
                  <a:latin typeface="Corbel" panose="020B0503020204020204" pitchFamily="34" charset="0"/>
                </a:rPr>
                <a:t> September 2024</a:t>
              </a:r>
              <a:endParaRPr lang="en-US" sz="1100" b="1" dirty="0">
                <a:solidFill>
                  <a:srgbClr val="2F45F0"/>
                </a:solidFill>
                <a:latin typeface="Corbel" panose="020B0503020204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6089D4-CF05-9D6E-A3E8-3C2E0292E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71" y="415126"/>
            <a:ext cx="2192599" cy="455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F26FFA-16C5-EB2C-7C1C-921A9A28A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28"/>
            <a:ext cx="12192000" cy="68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6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0DBCD2-031B-648E-0A39-830E473DF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9"/>
            <a:ext cx="12192000" cy="68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D8B8A6-3495-A656-F17C-57F4E41FB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7" t="7741" r="-34407" b="774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FBB7B3-B8BC-DC3D-C6D4-58B46A2F3647}"/>
              </a:ext>
            </a:extLst>
          </p:cNvPr>
          <p:cNvSpPr/>
          <p:nvPr/>
        </p:nvSpPr>
        <p:spPr>
          <a:xfrm>
            <a:off x="-1" y="-1"/>
            <a:ext cx="12191999" cy="6858001"/>
          </a:xfrm>
          <a:prstGeom prst="rect">
            <a:avLst/>
          </a:prstGeom>
          <a:solidFill>
            <a:srgbClr val="373D8F">
              <a:alpha val="535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Single Corner of Rectangle 2">
            <a:extLst>
              <a:ext uri="{FF2B5EF4-FFF2-40B4-BE49-F238E27FC236}">
                <a16:creationId xmlns:a16="http://schemas.microsoft.com/office/drawing/2014/main" id="{51F14A2B-F275-3A44-663C-64B19B9EAA00}"/>
              </a:ext>
            </a:extLst>
          </p:cNvPr>
          <p:cNvSpPr/>
          <p:nvPr/>
        </p:nvSpPr>
        <p:spPr>
          <a:xfrm flipH="1">
            <a:off x="6579907" y="-1"/>
            <a:ext cx="5612091" cy="6858001"/>
          </a:xfrm>
          <a:prstGeom prst="round1Rect">
            <a:avLst>
              <a:gd name="adj" fmla="val 27677"/>
            </a:avLst>
          </a:prstGeom>
          <a:solidFill>
            <a:srgbClr val="373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14528-2567-87C4-3D76-60761789444B}"/>
              </a:ext>
            </a:extLst>
          </p:cNvPr>
          <p:cNvSpPr txBox="1"/>
          <p:nvPr/>
        </p:nvSpPr>
        <p:spPr>
          <a:xfrm>
            <a:off x="7109382" y="2974156"/>
            <a:ext cx="474953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GB" sz="4400" b="1" dirty="0">
                <a:solidFill>
                  <a:schemeClr val="bg1"/>
                </a:solidFill>
                <a:latin typeface="Corbel"/>
              </a:rPr>
              <a:t>Proposed next steps</a:t>
            </a:r>
            <a:endParaRPr lang="en-US" sz="4400" b="1" dirty="0">
              <a:solidFill>
                <a:schemeClr val="bg1"/>
              </a:solidFill>
              <a:latin typeface="Corbe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C97502-5068-978F-F7FC-D63A713C2C3A}"/>
              </a:ext>
            </a:extLst>
          </p:cNvPr>
          <p:cNvGrpSpPr/>
          <p:nvPr/>
        </p:nvGrpSpPr>
        <p:grpSpPr>
          <a:xfrm>
            <a:off x="9956800" y="6252211"/>
            <a:ext cx="1902120" cy="633922"/>
            <a:chOff x="10796996" y="-589285"/>
            <a:chExt cx="1395004" cy="63392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A32FDF2-DE9D-4E2D-E4C7-490F604C7769}"/>
                </a:ext>
              </a:extLst>
            </p:cNvPr>
            <p:cNvSpPr/>
            <p:nvPr/>
          </p:nvSpPr>
          <p:spPr>
            <a:xfrm>
              <a:off x="10796996" y="-589285"/>
              <a:ext cx="1395004" cy="329126"/>
            </a:xfrm>
            <a:prstGeom prst="roundRect">
              <a:avLst>
                <a:gd name="adj" fmla="val 50000"/>
              </a:avLst>
            </a:prstGeom>
            <a:solidFill>
              <a:srgbClr val="DCE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73D8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72EBF9-D7C6-6574-E89C-AB877903B456}"/>
                </a:ext>
              </a:extLst>
            </p:cNvPr>
            <p:cNvSpPr txBox="1"/>
            <p:nvPr/>
          </p:nvSpPr>
          <p:spPr>
            <a:xfrm>
              <a:off x="10944486" y="-555527"/>
              <a:ext cx="110002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2F45F0"/>
                  </a:solidFill>
                  <a:latin typeface="Corbel" panose="020B0503020204020204" pitchFamily="34" charset="0"/>
                </a:rPr>
                <a:t>13</a:t>
              </a:r>
              <a:r>
                <a:rPr lang="en-GB" sz="1100" b="1" baseline="30000" dirty="0">
                  <a:solidFill>
                    <a:srgbClr val="2F45F0"/>
                  </a:solidFill>
                  <a:latin typeface="Corbel" panose="020B0503020204020204" pitchFamily="34" charset="0"/>
                </a:rPr>
                <a:t>th</a:t>
              </a:r>
              <a:r>
                <a:rPr lang="en-GB" sz="1100" b="1" dirty="0">
                  <a:solidFill>
                    <a:srgbClr val="2F45F0"/>
                  </a:solidFill>
                  <a:latin typeface="Corbel" panose="020B0503020204020204" pitchFamily="34" charset="0"/>
                </a:rPr>
                <a:t> September 2024</a:t>
              </a:r>
              <a:endParaRPr lang="en-US" sz="1100" b="1" dirty="0">
                <a:solidFill>
                  <a:srgbClr val="2F45F0"/>
                </a:solidFill>
                <a:latin typeface="Corbel" panose="020B0503020204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6089D4-CF05-9D6E-A3E8-3C2E0292E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71" y="415126"/>
            <a:ext cx="2192599" cy="4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66B3-20A2-7236-68F1-94769FFC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E71-0F63-BAD4-38FD-FDB2650B3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2E0F2-E2D6-4B1F-DEAA-8BFFFCD39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3"/>
            <a:ext cx="12192000" cy="68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6A5E72-59C6-F8A4-8C26-A434D9EFB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46"/>
          <a:stretch/>
        </p:blipFill>
        <p:spPr>
          <a:xfrm>
            <a:off x="-72189" y="-21421"/>
            <a:ext cx="11780371" cy="6877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D4077C-4D7D-03D9-D4AB-D550266FD816}"/>
              </a:ext>
            </a:extLst>
          </p:cNvPr>
          <p:cNvSpPr txBox="1"/>
          <p:nvPr/>
        </p:nvSpPr>
        <p:spPr>
          <a:xfrm>
            <a:off x="5323840" y="2731184"/>
            <a:ext cx="54457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800" dirty="0">
                <a:solidFill>
                  <a:srgbClr val="373D8F"/>
                </a:solidFill>
                <a:latin typeface="Corbel" panose="020B0503020204020204" pitchFamily="34" charset="0"/>
              </a:rPr>
              <a:t>The next step is for the lead teams to explore funding and delivery opportunities for the suggested technologies and applications in the opportunity funnel.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E0134A-A378-DF29-D35C-9A56A3684C75}"/>
              </a:ext>
            </a:extLst>
          </p:cNvPr>
          <p:cNvGrpSpPr/>
          <p:nvPr/>
        </p:nvGrpSpPr>
        <p:grpSpPr>
          <a:xfrm>
            <a:off x="878153" y="230855"/>
            <a:ext cx="2076715" cy="388411"/>
            <a:chOff x="878153" y="230855"/>
            <a:chExt cx="2076715" cy="38841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7F930BC-BC03-0E8B-AA57-AE23394D36F5}"/>
                </a:ext>
              </a:extLst>
            </p:cNvPr>
            <p:cNvSpPr/>
            <p:nvPr/>
          </p:nvSpPr>
          <p:spPr>
            <a:xfrm>
              <a:off x="878864" y="230855"/>
              <a:ext cx="2076004" cy="388411"/>
            </a:xfrm>
            <a:prstGeom prst="roundRect">
              <a:avLst>
                <a:gd name="adj" fmla="val 50000"/>
              </a:avLst>
            </a:prstGeom>
            <a:solidFill>
              <a:srgbClr val="DCE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73D8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0CF999-F213-B532-A239-D8E43149D67C}"/>
                </a:ext>
              </a:extLst>
            </p:cNvPr>
            <p:cNvSpPr txBox="1"/>
            <p:nvPr/>
          </p:nvSpPr>
          <p:spPr>
            <a:xfrm>
              <a:off x="878153" y="325773"/>
              <a:ext cx="20767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>
                  <a:solidFill>
                    <a:srgbClr val="373D8F"/>
                  </a:solidFill>
                  <a:latin typeface="Corbel" panose="020B0503020204020204" pitchFamily="34" charset="0"/>
                </a:rPr>
                <a:t>Innovation Deep Dive update</a:t>
              </a:r>
              <a:endParaRPr lang="en-US" sz="800" b="1" dirty="0">
                <a:solidFill>
                  <a:srgbClr val="373D8F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BA5BC5F-CD84-70F2-11F2-EEC701872E1C}"/>
              </a:ext>
            </a:extLst>
          </p:cNvPr>
          <p:cNvSpPr/>
          <p:nvPr/>
        </p:nvSpPr>
        <p:spPr>
          <a:xfrm>
            <a:off x="448198" y="245779"/>
            <a:ext cx="307983" cy="307983"/>
          </a:xfrm>
          <a:prstGeom prst="ellipse">
            <a:avLst/>
          </a:prstGeom>
          <a:solidFill>
            <a:srgbClr val="373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3F985-66DE-60F6-1967-6141D1DACE4D}"/>
              </a:ext>
            </a:extLst>
          </p:cNvPr>
          <p:cNvSpPr txBox="1"/>
          <p:nvPr/>
        </p:nvSpPr>
        <p:spPr>
          <a:xfrm>
            <a:off x="448198" y="245779"/>
            <a:ext cx="32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ED63AFB-38FA-DF4D-89D4-BF0C3BC65C2C}" type="slidenum">
              <a:rPr lang="en-US" sz="1200" smtClean="0">
                <a:solidFill>
                  <a:schemeClr val="bg1"/>
                </a:solidFill>
                <a:latin typeface="Corbel" panose="020B0503020204020204" pitchFamily="34" charset="0"/>
              </a:rPr>
              <a:pPr algn="ctr"/>
              <a:t>7</a:t>
            </a:fld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F84F8C-908F-064F-40CE-6FEAADD7905D}"/>
              </a:ext>
            </a:extLst>
          </p:cNvPr>
          <p:cNvSpPr/>
          <p:nvPr/>
        </p:nvSpPr>
        <p:spPr>
          <a:xfrm>
            <a:off x="401647" y="196250"/>
            <a:ext cx="401085" cy="401085"/>
          </a:xfrm>
          <a:prstGeom prst="ellipse">
            <a:avLst/>
          </a:prstGeom>
          <a:noFill/>
          <a:ln w="9525">
            <a:solidFill>
              <a:srgbClr val="373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ECC80F-37B6-3DA7-230E-DA574B8AA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84" b="10295"/>
          <a:stretch/>
        </p:blipFill>
        <p:spPr>
          <a:xfrm>
            <a:off x="-72190" y="2051699"/>
            <a:ext cx="5223309" cy="4145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693552-3681-0532-D601-848B5CEFD958}"/>
              </a:ext>
            </a:extLst>
          </p:cNvPr>
          <p:cNvSpPr txBox="1"/>
          <p:nvPr/>
        </p:nvSpPr>
        <p:spPr>
          <a:xfrm>
            <a:off x="357264" y="1220702"/>
            <a:ext cx="869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F45F0"/>
                </a:solidFill>
                <a:latin typeface="Corbel" panose="020B0503020204020204" pitchFamily="34" charset="0"/>
              </a:rPr>
              <a:t>Progressing Innovation.</a:t>
            </a:r>
          </a:p>
        </p:txBody>
      </p:sp>
    </p:spTree>
    <p:extLst>
      <p:ext uri="{BB962C8B-B14F-4D97-AF65-F5344CB8AC3E}">
        <p14:creationId xmlns:p14="http://schemas.microsoft.com/office/powerpoint/2010/main" val="3620567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6A5E72-59C6-F8A4-8C26-A434D9EFB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46"/>
          <a:stretch/>
        </p:blipFill>
        <p:spPr>
          <a:xfrm>
            <a:off x="-72189" y="-21421"/>
            <a:ext cx="11780371" cy="6877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693552-3681-0532-D601-848B5CEFD958}"/>
              </a:ext>
            </a:extLst>
          </p:cNvPr>
          <p:cNvSpPr txBox="1"/>
          <p:nvPr/>
        </p:nvSpPr>
        <p:spPr>
          <a:xfrm>
            <a:off x="357264" y="1220702"/>
            <a:ext cx="869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F45F0"/>
                </a:solidFill>
                <a:latin typeface="Corbel" panose="020B0503020204020204" pitchFamily="34" charset="0"/>
              </a:rPr>
              <a:t>Progressing Innovation.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E0134A-A378-DF29-D35C-9A56A3684C75}"/>
              </a:ext>
            </a:extLst>
          </p:cNvPr>
          <p:cNvGrpSpPr/>
          <p:nvPr/>
        </p:nvGrpSpPr>
        <p:grpSpPr>
          <a:xfrm>
            <a:off x="878153" y="230855"/>
            <a:ext cx="2076715" cy="388411"/>
            <a:chOff x="878153" y="230855"/>
            <a:chExt cx="2076715" cy="38841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7F930BC-BC03-0E8B-AA57-AE23394D36F5}"/>
                </a:ext>
              </a:extLst>
            </p:cNvPr>
            <p:cNvSpPr/>
            <p:nvPr/>
          </p:nvSpPr>
          <p:spPr>
            <a:xfrm>
              <a:off x="878864" y="230855"/>
              <a:ext cx="2076004" cy="388411"/>
            </a:xfrm>
            <a:prstGeom prst="roundRect">
              <a:avLst>
                <a:gd name="adj" fmla="val 50000"/>
              </a:avLst>
            </a:prstGeom>
            <a:solidFill>
              <a:srgbClr val="DCE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73D8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0CF999-F213-B532-A239-D8E43149D67C}"/>
                </a:ext>
              </a:extLst>
            </p:cNvPr>
            <p:cNvSpPr txBox="1"/>
            <p:nvPr/>
          </p:nvSpPr>
          <p:spPr>
            <a:xfrm>
              <a:off x="878153" y="325773"/>
              <a:ext cx="20767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>
                  <a:solidFill>
                    <a:srgbClr val="373D8F"/>
                  </a:solidFill>
                  <a:latin typeface="Corbel" panose="020B0503020204020204" pitchFamily="34" charset="0"/>
                </a:rPr>
                <a:t>Innovation Deep Dive update</a:t>
              </a:r>
              <a:endParaRPr lang="en-US" sz="800" b="1" dirty="0">
                <a:solidFill>
                  <a:srgbClr val="373D8F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BA5BC5F-CD84-70F2-11F2-EEC701872E1C}"/>
              </a:ext>
            </a:extLst>
          </p:cNvPr>
          <p:cNvSpPr/>
          <p:nvPr/>
        </p:nvSpPr>
        <p:spPr>
          <a:xfrm>
            <a:off x="448198" y="245779"/>
            <a:ext cx="307983" cy="307983"/>
          </a:xfrm>
          <a:prstGeom prst="ellipse">
            <a:avLst/>
          </a:prstGeom>
          <a:solidFill>
            <a:srgbClr val="373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3F985-66DE-60F6-1967-6141D1DACE4D}"/>
              </a:ext>
            </a:extLst>
          </p:cNvPr>
          <p:cNvSpPr txBox="1"/>
          <p:nvPr/>
        </p:nvSpPr>
        <p:spPr>
          <a:xfrm>
            <a:off x="448198" y="245779"/>
            <a:ext cx="32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ED63AFB-38FA-DF4D-89D4-BF0C3BC65C2C}" type="slidenum">
              <a:rPr lang="en-US" sz="1200" smtClean="0">
                <a:solidFill>
                  <a:schemeClr val="bg1"/>
                </a:solidFill>
                <a:latin typeface="Corbel" panose="020B0503020204020204" pitchFamily="34" charset="0"/>
              </a:rPr>
              <a:pPr algn="ctr"/>
              <a:t>8</a:t>
            </a:fld>
            <a:endParaRPr lang="en-US" sz="1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F84F8C-908F-064F-40CE-6FEAADD7905D}"/>
              </a:ext>
            </a:extLst>
          </p:cNvPr>
          <p:cNvSpPr/>
          <p:nvPr/>
        </p:nvSpPr>
        <p:spPr>
          <a:xfrm>
            <a:off x="401647" y="196250"/>
            <a:ext cx="401085" cy="401085"/>
          </a:xfrm>
          <a:prstGeom prst="ellipse">
            <a:avLst/>
          </a:prstGeom>
          <a:noFill/>
          <a:ln w="9525">
            <a:solidFill>
              <a:srgbClr val="373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0062C1-99EC-E572-8D9A-B2F52AC0F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9651"/>
              </p:ext>
            </p:extLst>
          </p:nvPr>
        </p:nvGraphicFramePr>
        <p:xfrm>
          <a:off x="602188" y="2167955"/>
          <a:ext cx="10848132" cy="4300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6044">
                  <a:extLst>
                    <a:ext uri="{9D8B030D-6E8A-4147-A177-3AD203B41FA5}">
                      <a16:colId xmlns:a16="http://schemas.microsoft.com/office/drawing/2014/main" val="3840999127"/>
                    </a:ext>
                  </a:extLst>
                </a:gridCol>
                <a:gridCol w="3616044">
                  <a:extLst>
                    <a:ext uri="{9D8B030D-6E8A-4147-A177-3AD203B41FA5}">
                      <a16:colId xmlns:a16="http://schemas.microsoft.com/office/drawing/2014/main" val="1519207477"/>
                    </a:ext>
                  </a:extLst>
                </a:gridCol>
                <a:gridCol w="3616044">
                  <a:extLst>
                    <a:ext uri="{9D8B030D-6E8A-4147-A177-3AD203B41FA5}">
                      <a16:colId xmlns:a16="http://schemas.microsoft.com/office/drawing/2014/main" val="657269938"/>
                    </a:ext>
                  </a:extLst>
                </a:gridCol>
              </a:tblGrid>
              <a:tr h="85127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Climate Action Now (CAN) Team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MDC 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SMBC Highways/Infrastructure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89133"/>
                  </a:ext>
                </a:extLst>
              </a:tr>
              <a:tr h="85127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Energy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Mobile network operator (MNO) engagement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Smart parking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445243"/>
                  </a:ext>
                </a:extLst>
              </a:tr>
              <a:tr h="5958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ESG reporting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Expansion of public </a:t>
                      </a:r>
                      <a:r>
                        <a:rPr lang="en-GB" dirty="0" err="1"/>
                        <a:t>Wifi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Dynamic kerb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104242"/>
                  </a:ext>
                </a:extLst>
              </a:tr>
              <a:tr h="61301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Electric vehicle charging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Expansion of </a:t>
                      </a:r>
                      <a:r>
                        <a:rPr lang="en-GB" dirty="0" err="1"/>
                        <a:t>LoRaWAN</a:t>
                      </a:r>
                      <a:r>
                        <a:rPr lang="en-GB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Explore existing camera assets in the borough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987973"/>
                  </a:ext>
                </a:extLst>
              </a:tr>
              <a:tr h="1362035">
                <a:tc gridSpan="3"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Explore economic power of innovation, positioning Stockport as a testbed for technologies that support modal shift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Explore data governance foundations so that data sharing requirements are understood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Explore potential for a Digitally Enabled Stockport framework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042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7636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C829E28EF5094DA891C0F18E1848C2" ma:contentTypeVersion="17" ma:contentTypeDescription="Create a new document." ma:contentTypeScope="" ma:versionID="8bb39ff8b3000d047c0ef9d3b1a4cd2a">
  <xsd:schema xmlns:xsd="http://www.w3.org/2001/XMLSchema" xmlns:xs="http://www.w3.org/2001/XMLSchema" xmlns:p="http://schemas.microsoft.com/office/2006/metadata/properties" xmlns:ns1="http://schemas.microsoft.com/sharepoint/v3" xmlns:ns2="3ed0415e-9d62-4de8-bf44-e9df6176d8f0" xmlns:ns3="8385e87c-7a1a-49f2-9ba5-b4ab83fb5a11" targetNamespace="http://schemas.microsoft.com/office/2006/metadata/properties" ma:root="true" ma:fieldsID="8aad016c40d59b45837d3454b431a01e" ns1:_="" ns2:_="" ns3:_="">
    <xsd:import namespace="http://schemas.microsoft.com/sharepoint/v3"/>
    <xsd:import namespace="3ed0415e-9d62-4de8-bf44-e9df6176d8f0"/>
    <xsd:import namespace="8385e87c-7a1a-49f2-9ba5-b4ab83fb5a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d0415e-9d62-4de8-bf44-e9df6176d8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9803200-a5eb-4841-8eb8-d63aa78f7c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85e87c-7a1a-49f2-9ba5-b4ab83fb5a1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8a50e43-234c-44a1-9de4-f5ac805d57f1}" ma:internalName="TaxCatchAll" ma:showField="CatchAllData" ma:web="8385e87c-7a1a-49f2-9ba5-b4ab83fb5a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8385e87c-7a1a-49f2-9ba5-b4ab83fb5a11" xsi:nil="true"/>
    <_ip_UnifiedCompliancePolicyProperties xmlns="http://schemas.microsoft.com/sharepoint/v3" xsi:nil="true"/>
    <lcf76f155ced4ddcb4097134ff3c332f xmlns="3ed0415e-9d62-4de8-bf44-e9df6176d8f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9D0380-C169-4D4C-BF4E-453DFCBDF5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C0282E-F4B2-4924-8F1B-D71CF6A8C2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ed0415e-9d62-4de8-bf44-e9df6176d8f0"/>
    <ds:schemaRef ds:uri="8385e87c-7a1a-49f2-9ba5-b4ab83fb5a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FB16BA-9000-4FCC-9899-ADFB6A0B8706}">
  <ds:schemaRefs>
    <ds:schemaRef ds:uri="http://schemas.openxmlformats.org/package/2006/metadata/core-properties"/>
    <ds:schemaRef ds:uri="http://schemas.microsoft.com/sharepoint/v3"/>
    <ds:schemaRef ds:uri="3ed0415e-9d62-4de8-bf44-e9df6176d8f0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8385e87c-7a1a-49f2-9ba5-b4ab83fb5a1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Widescreen</PresentationFormat>
  <Paragraphs>46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Leighanna O'Farrell</dc:creator>
  <cp:lastModifiedBy>Leighanna O'Farrell</cp:lastModifiedBy>
  <cp:revision>3</cp:revision>
  <dcterms:created xsi:type="dcterms:W3CDTF">2024-08-12T08:11:15Z</dcterms:created>
  <dcterms:modified xsi:type="dcterms:W3CDTF">2024-09-02T14:46:54Z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0x0101008EC829E28EF5094DA891C0F18E1848C2</vt:lpwstr>
  </property>
  <property fmtid="{D5CDD505-2E9C-101B-9397-08002B2CF9AE}" pid="3" name="MediaServiceImageTags">
    <vt:lpwstr/>
  </property>
</Properties>
</file>